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3489BC8-D55B-4D95-839A-99F4F4941528}">
  <a:tblStyle styleId="{43489BC8-D55B-4D95-839A-99F4F494152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A526B410-9C15-4F7D-9627-6BAD10579FF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22" Type="http://schemas.openxmlformats.org/officeDocument/2006/relationships/slide" Target="slides/slide15.xml"/><Relationship Id="rId10" Type="http://schemas.openxmlformats.org/officeDocument/2006/relationships/slide" Target="slides/slide3.xml"/><Relationship Id="rId21" Type="http://schemas.openxmlformats.org/officeDocument/2006/relationships/slide" Target="slides/slide14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fa987942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2fa9879427f_0_10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fa9879427f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2fa9879427f_0_2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0baca81880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0baca8188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0baca81880_2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0baca81880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0baca81880_2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0baca81880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f861eca9d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f861eca9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fa987942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2fa9879427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0baca81880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0baca8188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0baca81880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0baca8188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0baca81880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0baca8188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-Radar outputs data using a type-length-value encoding scheme. Per frame (single set of data), a packet is sent which always consists of a 40-byte frame header, and a variable number of TLV’s depending on what was detected. Within the TLV’s exists data such as X, Y, Z, doppler, range, number of points, and elevation.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fa9879427f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2fa9879427f_0_1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0baca81880_3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0baca81880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457200" y="1066968"/>
            <a:ext cx="30084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3575050" y="1073720"/>
            <a:ext cx="5111700" cy="50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4" name="Google Shape;84;p13"/>
          <p:cNvSpPr txBox="1"/>
          <p:nvPr>
            <p:ph idx="2" type="body"/>
          </p:nvPr>
        </p:nvSpPr>
        <p:spPr>
          <a:xfrm>
            <a:off x="457200" y="1803850"/>
            <a:ext cx="3008400" cy="43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5" name="Google Shape;85;p1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title"/>
          </p:nvPr>
        </p:nvSpPr>
        <p:spPr>
          <a:xfrm>
            <a:off x="457200" y="1196430"/>
            <a:ext cx="25737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/>
          <p:nvPr>
            <p:ph idx="2" type="pic"/>
          </p:nvPr>
        </p:nvSpPr>
        <p:spPr>
          <a:xfrm>
            <a:off x="3200400" y="1196430"/>
            <a:ext cx="5486400" cy="48504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457200" y="1768043"/>
            <a:ext cx="2573700" cy="42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2" name="Google Shape;92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3" name="Google Shape;2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ctrTitle"/>
          </p:nvPr>
        </p:nvSpPr>
        <p:spPr>
          <a:xfrm>
            <a:off x="3969582" y="2130425"/>
            <a:ext cx="44886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3124200" y="3886200"/>
            <a:ext cx="5334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68" name="Google Shape;6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4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457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1" name="Google Shape;71;p11"/>
          <p:cNvSpPr txBox="1"/>
          <p:nvPr>
            <p:ph idx="2" type="body"/>
          </p:nvPr>
        </p:nvSpPr>
        <p:spPr>
          <a:xfrm>
            <a:off x="4648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p1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Relationship Id="rId4" Type="http://schemas.openxmlformats.org/officeDocument/2006/relationships/image" Target="../media/image12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vYeRwa0vFtR7Z1ZNXVrdFxbO-Janc6R3/view" TargetMode="External"/><Relationship Id="rId4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EzED5F0XdJHZWR_dguH1jdnfkhFKZR9M/view" TargetMode="External"/><Relationship Id="rId4" Type="http://schemas.openxmlformats.org/officeDocument/2006/relationships/image" Target="../media/image2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Relationship Id="rId5" Type="http://schemas.openxmlformats.org/officeDocument/2006/relationships/image" Target="../media/image27.png"/><Relationship Id="rId6" Type="http://schemas.openxmlformats.org/officeDocument/2006/relationships/image" Target="../media/image8.png"/><Relationship Id="rId7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ctrTitle"/>
          </p:nvPr>
        </p:nvSpPr>
        <p:spPr>
          <a:xfrm>
            <a:off x="2158150" y="3900275"/>
            <a:ext cx="6948900" cy="24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Virtual Computer Mouse using mmWave Radar (TI):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Oscar Chavez Araiza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Greyson Heath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Daniel Lu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2088"/>
              <a:t>Zane Meikle</a:t>
            </a:r>
            <a:endParaRPr sz="20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2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2600"/>
          </a:p>
        </p:txBody>
      </p:sp>
      <p:sp>
        <p:nvSpPr>
          <p:cNvPr id="100" name="Google Shape;100;p15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101" name="Google Shape;10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5458200" y="2771013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lt1"/>
                </a:solidFill>
              </a:rPr>
              <a:t>ECEN 403</a:t>
            </a:r>
            <a:endParaRPr sz="2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/>
        </p:nvSpPr>
        <p:spPr>
          <a:xfrm>
            <a:off x="2209800" y="9435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Gesture Positioning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Daniel Lu</a:t>
            </a:r>
            <a:endParaRPr/>
          </a:p>
        </p:txBody>
      </p:sp>
      <p:graphicFrame>
        <p:nvGraphicFramePr>
          <p:cNvPr id="177" name="Google Shape;177;p24"/>
          <p:cNvGraphicFramePr/>
          <p:nvPr/>
        </p:nvGraphicFramePr>
        <p:xfrm>
          <a:off x="685800" y="121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{43489BC8-D55B-4D95-839A-99F4F4941528}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Accomplishments since the last presentation      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&lt;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13.5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&gt; hrs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&lt;10&gt; Point cloud modeling and demo code for positioning 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&lt;3.5&gt; Sponsor Meetings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-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Problems: Radar demo point cloud issues, scope of project changing.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-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Ongoing: Improve code rely on future demo data of the radar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8" name="Google Shape;178;p24"/>
          <p:cNvSpPr txBox="1"/>
          <p:nvPr/>
        </p:nvSpPr>
        <p:spPr>
          <a:xfrm>
            <a:off x="767650" y="3948350"/>
            <a:ext cx="77724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550" y="4001851"/>
            <a:ext cx="5764176" cy="213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2369" y="4001850"/>
            <a:ext cx="2497174" cy="246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/>
        </p:nvSpPr>
        <p:spPr>
          <a:xfrm>
            <a:off x="2209800" y="9435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Mapping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Zane Meikle</a:t>
            </a:r>
            <a:endParaRPr/>
          </a:p>
        </p:txBody>
      </p:sp>
      <p:graphicFrame>
        <p:nvGraphicFramePr>
          <p:cNvPr id="186" name="Google Shape;186;p25"/>
          <p:cNvGraphicFramePr/>
          <p:nvPr/>
        </p:nvGraphicFramePr>
        <p:xfrm>
          <a:off x="685800" y="121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{43489BC8-D55B-4D95-839A-99F4F4941528}</a:tableStyleId>
              </a:tblPr>
              <a:tblGrid>
                <a:gridCol w="3886200"/>
                <a:gridCol w="3886200"/>
              </a:tblGrid>
              <a:tr h="9049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Accomplishments since the last presentation                               </a:t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&lt;14.5&gt; hours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6685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&lt;3&gt; Subsystem Introduction Project</a:t>
                      </a:r>
                      <a:br>
                        <a:rPr lang="en-US" sz="1800"/>
                      </a:b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&lt;5&gt; </a:t>
                      </a:r>
                      <a:r>
                        <a:rPr lang="en-US" sz="1800"/>
                        <a:t>initial</a:t>
                      </a:r>
                      <a:r>
                        <a:rPr lang="en-US" sz="1800"/>
                        <a:t> Python code</a:t>
                      </a:r>
                      <a:br>
                        <a:rPr lang="en-US" sz="1800"/>
                      </a:b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&lt;3.5&gt; meetings discussing issues with project</a:t>
                      </a:r>
                      <a:br>
                        <a:rPr lang="en-US" sz="1800"/>
                      </a:b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&lt;3&gt; working on connecting Matlab to Python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Problems: Matlab won’t communicate with Python while running a script, so we must move entirely to Python</a:t>
                      </a:r>
                      <a:br>
                        <a:rPr lang="en-US" sz="1800"/>
                      </a:b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Ongoing Progress: Currently working on getting two python scripts to run in </a:t>
                      </a:r>
                      <a:r>
                        <a:rPr lang="en-US" sz="1800"/>
                        <a:t>parallel</a:t>
                      </a:r>
                      <a:r>
                        <a:rPr lang="en-US" sz="1800"/>
                        <a:t> to have one send test data to the initial Python code to validate it is functioning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Input Mapping Initial Python Code 1</a:t>
            </a:r>
            <a:endParaRPr/>
          </a:p>
        </p:txBody>
      </p:sp>
      <p:pic>
        <p:nvPicPr>
          <p:cNvPr id="192" name="Google Shape;19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32777"/>
            <a:ext cx="8839202" cy="4058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Input Mapping Initial Python Code 2</a:t>
            </a:r>
            <a:endParaRPr/>
          </a:p>
        </p:txBody>
      </p:sp>
      <p:pic>
        <p:nvPicPr>
          <p:cNvPr id="198" name="Google Shape;19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92902"/>
            <a:ext cx="8839199" cy="41426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Input Mapping Connecting Matlab and Python</a:t>
            </a:r>
            <a:endParaRPr/>
          </a:p>
        </p:txBody>
      </p:sp>
      <p:sp>
        <p:nvSpPr>
          <p:cNvPr id="204" name="Google Shape;204;p28"/>
          <p:cNvSpPr txBox="1"/>
          <p:nvPr>
            <p:ph idx="1" type="body"/>
          </p:nvPr>
        </p:nvSpPr>
        <p:spPr>
          <a:xfrm>
            <a:off x="457200" y="2049274"/>
            <a:ext cx="8229600" cy="987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2700"/>
              <a:t>Python Code:                       Matlab Code:</a:t>
            </a:r>
            <a:endParaRPr b="1" sz="2700"/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550" y="2786450"/>
            <a:ext cx="4273675" cy="235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6850" y="2786450"/>
            <a:ext cx="4118375" cy="274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Execution</a:t>
            </a:r>
            <a:r>
              <a:rPr lang="en-US"/>
              <a:t> Plan Gantt Chart</a:t>
            </a:r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02677"/>
            <a:ext cx="8839204" cy="3249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 txBox="1"/>
          <p:nvPr>
            <p:ph type="title"/>
          </p:nvPr>
        </p:nvSpPr>
        <p:spPr>
          <a:xfrm>
            <a:off x="457200" y="8860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18" name="Google Shape;218;p30"/>
          <p:cNvGraphicFramePr/>
          <p:nvPr/>
        </p:nvGraphicFramePr>
        <p:xfrm>
          <a:off x="280050" y="1689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{A526B410-9C15-4F7D-9627-6BAD10579FF3}</a:tableStyleId>
              </a:tblPr>
              <a:tblGrid>
                <a:gridCol w="2145975"/>
                <a:gridCol w="2145975"/>
                <a:gridCol w="2145975"/>
                <a:gridCol w="214597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Task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Specification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Result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Owner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786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Mouse Movement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Mouse can be moved to all corners of the screen by the program.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Zane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Mouse Actions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program must be able to right click and left click.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Zane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Hand Plots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shape of the gesture should be represented correctly by the plots. 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Daniel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Hands Positions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position of the hand must be correct according to the axis of radar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Daniel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Hand Gesture Recognition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ML model can recognize the users hand gestures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Oscar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Gesture Recognition Accuracy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ML model can correctly identify and categorize hand gestures at least 90% of the time.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Oscar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Functional Radar System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IWR6843AOPEVMs, and MMWAVEICBOOSTs all properly communicate with the computer and transmit data.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Greyson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Data Decoding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python script accurately decodes the TLV data seen from both radars.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Greyson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Radar Angle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The radars can capture gestures and pointer positions within a 90 degree range up to 1.5 feet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Greyson</a:t>
                      </a:r>
                      <a:endParaRPr sz="85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Hand Size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Radar will recognize gestures regardless of hand size.</a:t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50"/>
                        <a:t>Oscar</a:t>
                      </a:r>
                      <a:endParaRPr sz="85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Description: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457200" y="2049275"/>
            <a:ext cx="43272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Problem statement:</a:t>
            </a:r>
            <a:endParaRPr b="1" sz="22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Virtual mice today are traditionally done using computer vision and a camera (as seen on the right).</a:t>
            </a:r>
            <a:endParaRPr sz="18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But these systems are processing and power intensive.</a:t>
            </a:r>
            <a:br>
              <a:rPr lang="en-US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Solution proposal</a:t>
            </a:r>
            <a:r>
              <a:rPr b="1" lang="en-US" sz="2200"/>
              <a:t>:</a:t>
            </a:r>
            <a:endParaRPr b="1" sz="22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Create a virtual mouse using a Texas Instruments (TI) mmWave Radar and a ML model to make a less power and processing intensive virtual mouse.</a:t>
            </a:r>
            <a:endParaRPr sz="1800"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6375" y="2687876"/>
            <a:ext cx="3929925" cy="212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System Overview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 rotWithShape="1">
          <a:blip r:embed="rId3">
            <a:alphaModFix/>
          </a:blip>
          <a:srcRect b="1522" l="0" r="0" t="1512"/>
          <a:stretch/>
        </p:blipFill>
        <p:spPr>
          <a:xfrm>
            <a:off x="582163" y="1797283"/>
            <a:ext cx="7979671" cy="4700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/>
        </p:nvSpPr>
        <p:spPr>
          <a:xfrm>
            <a:off x="2209800" y="9435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Chirp Config / Collect Data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Greyson Heath</a:t>
            </a:r>
            <a:endParaRPr/>
          </a:p>
        </p:txBody>
      </p:sp>
      <p:graphicFrame>
        <p:nvGraphicFramePr>
          <p:cNvPr id="121" name="Google Shape;121;p18"/>
          <p:cNvGraphicFramePr/>
          <p:nvPr/>
        </p:nvGraphicFramePr>
        <p:xfrm>
          <a:off x="685800" y="121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{43489BC8-D55B-4D95-839A-99F4F4941528}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Accomplishments since the last presentation      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&lt;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17.5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&gt; hrs 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&lt;10&gt; Point-cloud and ML Gesture Demo</a:t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&lt;4&gt; UART Data Output and Understanding</a:t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&lt;3.5&gt; Sponsor Meetings</a:t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Problems: Radar demo connectivity issues, scope of project changing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Ongoing progress: Making the two radars work in parallel with </a:t>
                      </a:r>
                      <a:r>
                        <a:rPr lang="en-US" sz="1800"/>
                        <a:t>separate</a:t>
                      </a:r>
                      <a:r>
                        <a:rPr lang="en-US" sz="1800"/>
                        <a:t> programs, collecting and organizing live data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22" name="Google Shape;122;p18"/>
          <p:cNvGrpSpPr/>
          <p:nvPr/>
        </p:nvGrpSpPr>
        <p:grpSpPr>
          <a:xfrm>
            <a:off x="95250" y="4431750"/>
            <a:ext cx="3799451" cy="2121449"/>
            <a:chOff x="2972075" y="4517475"/>
            <a:chExt cx="3799451" cy="2121449"/>
          </a:xfrm>
        </p:grpSpPr>
        <p:pic>
          <p:nvPicPr>
            <p:cNvPr id="123" name="Google Shape;123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900375" y="4517475"/>
              <a:ext cx="1871151" cy="2121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2972075" y="4517475"/>
              <a:ext cx="1871151" cy="212144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5" name="Google Shape;12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1526" y="4466063"/>
            <a:ext cx="2067675" cy="2269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4700" y="4977300"/>
            <a:ext cx="2543925" cy="12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Point-Cloud Modified Chirp Demo </a:t>
            </a:r>
            <a:endParaRPr/>
          </a:p>
        </p:txBody>
      </p:sp>
      <p:pic>
        <p:nvPicPr>
          <p:cNvPr id="132" name="Google Shape;132;p19" title="Point Cloud No Audi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988" y="1795727"/>
            <a:ext cx="4700323" cy="4700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Gesture with ML Demo</a:t>
            </a:r>
            <a:endParaRPr/>
          </a:p>
        </p:txBody>
      </p:sp>
      <p:pic>
        <p:nvPicPr>
          <p:cNvPr id="138" name="Google Shape;138;p20" title="ML Gesture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550" y="1852877"/>
            <a:ext cx="8114907" cy="47003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UART Data Output</a:t>
            </a:r>
            <a:endParaRPr/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725" y="1852877"/>
            <a:ext cx="6724650" cy="29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/>
        </p:nvSpPr>
        <p:spPr>
          <a:xfrm>
            <a:off x="7496175" y="171450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46" name="Google Shape;146;p21"/>
          <p:cNvSpPr txBox="1"/>
          <p:nvPr/>
        </p:nvSpPr>
        <p:spPr>
          <a:xfrm>
            <a:off x="7496175" y="219075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47" name="Google Shape;147;p21"/>
          <p:cNvSpPr txBox="1"/>
          <p:nvPr/>
        </p:nvSpPr>
        <p:spPr>
          <a:xfrm>
            <a:off x="7496175" y="257175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7496175" y="297180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7496175" y="3419475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7496175" y="3867150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7496175" y="4243125"/>
            <a:ext cx="63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…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0200" y="5066777"/>
            <a:ext cx="5943600" cy="107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/>
          <p:nvPr/>
        </p:nvSpPr>
        <p:spPr>
          <a:xfrm>
            <a:off x="2209800" y="9435"/>
            <a:ext cx="662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Gesture Recognition</a:t>
            </a: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			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Oscar Chavez Araiza</a:t>
            </a:r>
            <a:endParaRPr/>
          </a:p>
        </p:txBody>
      </p:sp>
      <p:graphicFrame>
        <p:nvGraphicFramePr>
          <p:cNvPr id="158" name="Google Shape;158;p22"/>
          <p:cNvGraphicFramePr/>
          <p:nvPr/>
        </p:nvGraphicFramePr>
        <p:xfrm>
          <a:off x="685800" y="121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{43489BC8-D55B-4D95-839A-99F4F4941528}</a:tableStyleId>
              </a:tblPr>
              <a:tblGrid>
                <a:gridCol w="3886200"/>
                <a:gridCol w="3886200"/>
              </a:tblGrid>
              <a:tr h="1036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Accomplishments since the last presentation      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&lt;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17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&gt; hrs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Ongoing progress/problems and plans until the next presentation</a:t>
                      </a:r>
                      <a:endParaRPr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70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&lt;3.5&gt; Meeting with advisor - Ended in redefining the project to account for low resolution. (new range of about a foot)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&lt;6&gt; Reviewing viability of project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&lt;5&gt; Looking for a suitable model to train for project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&lt;2&gt; Feature extraction research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&lt;0.5&gt; Re-defining </a:t>
                      </a:r>
                      <a:r>
                        <a:rPr lang="en-US" sz="1800"/>
                        <a:t>usable</a:t>
                      </a:r>
                      <a:r>
                        <a:rPr lang="en-US" sz="1800"/>
                        <a:t> gestures/no to almost no movement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Problems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Second-guessing the functional range of our project. 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Data points were too </a:t>
                      </a:r>
                      <a:r>
                        <a:rPr lang="en-US" sz="1800"/>
                        <a:t>scarce</a:t>
                      </a:r>
                      <a:r>
                        <a:rPr lang="en-US" sz="1800"/>
                        <a:t> to confidently predict gestures.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Scope</a:t>
                      </a:r>
                      <a:r>
                        <a:rPr lang="en-US" sz="1800"/>
                        <a:t> of the project changed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No-</a:t>
                      </a:r>
                      <a:r>
                        <a:rPr lang="en-US" sz="1800"/>
                        <a:t>measurable</a:t>
                      </a:r>
                      <a:r>
                        <a:rPr lang="en-US" sz="1800"/>
                        <a:t> progress due to lack of data.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On-going progress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Obtaining data to retrain model for a lower amount of gestures.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Gesture Recognition</a:t>
            </a:r>
            <a:endParaRPr/>
          </a:p>
        </p:txBody>
      </p:sp>
      <p:sp>
        <p:nvSpPr>
          <p:cNvPr id="164" name="Google Shape;164;p23"/>
          <p:cNvSpPr txBox="1"/>
          <p:nvPr>
            <p:ph idx="1" type="body"/>
          </p:nvPr>
        </p:nvSpPr>
        <p:spPr>
          <a:xfrm>
            <a:off x="457200" y="2049275"/>
            <a:ext cx="41574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Gesture 1 (L-Clk)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Shine Gesture</a:t>
            </a: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18800"/>
            <a:ext cx="2686828" cy="181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5668" y="3044955"/>
            <a:ext cx="1389050" cy="208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6825" y="3874500"/>
            <a:ext cx="538849" cy="53884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 txBox="1"/>
          <p:nvPr>
            <p:ph idx="1" type="body"/>
          </p:nvPr>
        </p:nvSpPr>
        <p:spPr>
          <a:xfrm>
            <a:off x="4748875" y="2049263"/>
            <a:ext cx="41574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Gesture 2 (R-Clk)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Push Gesture</a:t>
            </a:r>
            <a:endParaRPr/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70575" y="3318800"/>
            <a:ext cx="2095500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4957075" y="3305825"/>
            <a:ext cx="1871151" cy="212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6709100" y="4097125"/>
            <a:ext cx="538849" cy="53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